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Montserrat ExtraBold"/>
      <p:bold r:id="rId16"/>
      <p:boldItalic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2" roundtripDataSignature="AMtx7mhk8hWWq8A76p9zIQ2ITHPghucm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ExtraBold-boldItalic.fntdata"/><Relationship Id="rId16" Type="http://schemas.openxmlformats.org/officeDocument/2006/relationships/font" Target="fonts/MontserratExtra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e7e45064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g22e7e450642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2e7e45064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g22e7e450642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2e7e45064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g22e7e450642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2e7e45064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22e7e450642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e7e45064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1" name="Google Shape;151;g22e7e450642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2e7e45064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g22e7e450642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359" y="2137584"/>
            <a:ext cx="1060681" cy="86783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 txBox="1"/>
          <p:nvPr/>
        </p:nvSpPr>
        <p:spPr>
          <a:xfrm>
            <a:off x="-2642966" y="2012699"/>
            <a:ext cx="148350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>
                <a:solidFill>
                  <a:srgbClr val="5A3F2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Functionalities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1461669" y="3958744"/>
            <a:ext cx="801950" cy="801950"/>
          </a:xfrm>
          <a:custGeom>
            <a:rect b="b" l="l" r="r" t="t"/>
            <a:pathLst>
              <a:path extrusionOk="0" h="1913890" w="1913890">
                <a:moveTo>
                  <a:pt x="0" y="0"/>
                </a:moveTo>
                <a:lnTo>
                  <a:pt x="1913890" y="0"/>
                </a:lnTo>
                <a:lnTo>
                  <a:pt x="1913890" y="1913890"/>
                </a:lnTo>
                <a:lnTo>
                  <a:pt x="0" y="1913890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sp>
        <p:nvSpPr>
          <p:cNvPr id="87" name="Google Shape;87;p4"/>
          <p:cNvSpPr txBox="1"/>
          <p:nvPr/>
        </p:nvSpPr>
        <p:spPr>
          <a:xfrm>
            <a:off x="1461669" y="4153999"/>
            <a:ext cx="801950" cy="3727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99"/>
              <a:buFont typeface="Arial"/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 txBox="1"/>
          <p:nvPr/>
        </p:nvSpPr>
        <p:spPr>
          <a:xfrm>
            <a:off x="2670926" y="3882850"/>
            <a:ext cx="6002400" cy="24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3099">
                <a:solidFill>
                  <a:srgbClr val="171616"/>
                </a:solidFill>
                <a:latin typeface="Open Sans"/>
                <a:ea typeface="Open Sans"/>
                <a:cs typeface="Open Sans"/>
                <a:sym typeface="Open Sans"/>
              </a:rPr>
              <a:t>Can view a </a:t>
            </a:r>
            <a:r>
              <a:rPr lang="en-US" sz="3099">
                <a:solidFill>
                  <a:srgbClr val="171616"/>
                </a:solidFill>
                <a:latin typeface="Open Sans"/>
                <a:ea typeface="Open Sans"/>
                <a:cs typeface="Open Sans"/>
                <a:sym typeface="Open Sans"/>
              </a:rPr>
              <a:t>percentage</a:t>
            </a:r>
            <a:r>
              <a:rPr lang="en-US" sz="3099">
                <a:solidFill>
                  <a:srgbClr val="171616"/>
                </a:solidFill>
                <a:latin typeface="Open Sans"/>
                <a:ea typeface="Open Sans"/>
                <a:cs typeface="Open Sans"/>
                <a:sym typeface="Open Sans"/>
              </a:rPr>
              <a:t> bar chart of the quantity of good and bad bottles in a particular time frame.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9940087" y="3859782"/>
            <a:ext cx="803834" cy="803834"/>
          </a:xfrm>
          <a:custGeom>
            <a:rect b="b" l="l" r="r" t="t"/>
            <a:pathLst>
              <a:path extrusionOk="0" h="1913890" w="1913890">
                <a:moveTo>
                  <a:pt x="0" y="0"/>
                </a:moveTo>
                <a:lnTo>
                  <a:pt x="1913890" y="0"/>
                </a:lnTo>
                <a:lnTo>
                  <a:pt x="1913890" y="1913890"/>
                </a:lnTo>
                <a:lnTo>
                  <a:pt x="0" y="1913890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sp>
        <p:nvSpPr>
          <p:cNvPr id="90" name="Google Shape;90;p4"/>
          <p:cNvSpPr txBox="1"/>
          <p:nvPr/>
        </p:nvSpPr>
        <p:spPr>
          <a:xfrm>
            <a:off x="9941050" y="4092499"/>
            <a:ext cx="801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99"/>
              <a:buFont typeface="Arial"/>
              <a:buNone/>
            </a:pPr>
            <a:r>
              <a:rPr b="1" i="0" lang="en-US" sz="2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4"/>
          <p:cNvSpPr txBox="1"/>
          <p:nvPr/>
        </p:nvSpPr>
        <p:spPr>
          <a:xfrm>
            <a:off x="11571106" y="3892400"/>
            <a:ext cx="56106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3399">
                <a:solidFill>
                  <a:srgbClr val="171616"/>
                </a:solidFill>
                <a:latin typeface="Open Sans"/>
                <a:ea typeface="Open Sans"/>
                <a:cs typeface="Open Sans"/>
                <a:sym typeface="Open Sans"/>
              </a:rPr>
              <a:t>To be able to visualize the images of the bottles as good, bad or all.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4"/>
          <p:cNvSpPr txBox="1"/>
          <p:nvPr/>
        </p:nvSpPr>
        <p:spPr>
          <a:xfrm>
            <a:off x="12477355" y="4153999"/>
            <a:ext cx="80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99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/>
          <p:nvPr/>
        </p:nvSpPr>
        <p:spPr>
          <a:xfrm>
            <a:off x="0" y="6884429"/>
            <a:ext cx="18288000" cy="3402571"/>
          </a:xfrm>
          <a:custGeom>
            <a:rect b="b" l="l" r="r" t="t"/>
            <a:pathLst>
              <a:path extrusionOk="0" h="1241267" w="6671512">
                <a:moveTo>
                  <a:pt x="0" y="0"/>
                </a:moveTo>
                <a:lnTo>
                  <a:pt x="6671512" y="0"/>
                </a:lnTo>
                <a:lnTo>
                  <a:pt x="6671512" y="1241267"/>
                </a:lnTo>
                <a:lnTo>
                  <a:pt x="0" y="124126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72" name="Google Shape;172;p20"/>
          <p:cNvSpPr txBox="1"/>
          <p:nvPr/>
        </p:nvSpPr>
        <p:spPr>
          <a:xfrm>
            <a:off x="1028700" y="1428006"/>
            <a:ext cx="16230600" cy="304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46"/>
              <a:buFont typeface="Arial"/>
              <a:buNone/>
            </a:pPr>
            <a:r>
              <a:rPr b="0" i="0" lang="en-US" sz="17746" u="none" cap="none" strike="noStrike">
                <a:solidFill>
                  <a:srgbClr val="5A3F2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0" y="7695290"/>
            <a:ext cx="334857" cy="1563010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6"/>
          <p:cNvPicPr preferRelativeResize="0"/>
          <p:nvPr/>
        </p:nvPicPr>
        <p:blipFill rotWithShape="1">
          <a:blip r:embed="rId3">
            <a:alphaModFix/>
          </a:blip>
          <a:srcRect b="0" l="22494" r="22494" t="0"/>
          <a:stretch/>
        </p:blipFill>
        <p:spPr>
          <a:xfrm>
            <a:off x="11669856" y="-9525"/>
            <a:ext cx="10060505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6"/>
          <p:cNvSpPr/>
          <p:nvPr/>
        </p:nvSpPr>
        <p:spPr>
          <a:xfrm>
            <a:off x="167429" y="2674252"/>
            <a:ext cx="10324268" cy="6421816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pic>
        <p:nvPicPr>
          <p:cNvPr id="99" name="Google Shape;9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15" y="663044"/>
            <a:ext cx="668969" cy="54733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/>
          <p:nvPr/>
        </p:nvSpPr>
        <p:spPr>
          <a:xfrm>
            <a:off x="0" y="7695290"/>
            <a:ext cx="334857" cy="1563010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sp>
        <p:nvSpPr>
          <p:cNvPr id="101" name="Google Shape;101;p6"/>
          <p:cNvSpPr txBox="1"/>
          <p:nvPr/>
        </p:nvSpPr>
        <p:spPr>
          <a:xfrm>
            <a:off x="167429" y="1143708"/>
            <a:ext cx="11140477" cy="105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5A3F2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SYSTEM REQUIREMENTS: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334857" y="2886891"/>
            <a:ext cx="16859400" cy="6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 NON FUNCTIONAL REQUIREMENTS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38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248287" lvl="1" marL="49657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User must be able to access courses in progress.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248287" lvl="1" marL="49657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EACH PAGe must load within 2 seconds.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248287" lvl="1" marL="49657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System must meet Cloud Content Accessibility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   Guidelines.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248287" lvl="1" marL="49657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DATABAse security must meet cloud requirements.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248287" lvl="1" marL="49657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ADMINISTRATOR MUst be able to add and configure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0" i="0" lang="en-US" sz="23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   new courses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529375" y="1638750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08" name="Google Shape;108;p15"/>
          <p:cNvSpPr/>
          <p:nvPr/>
        </p:nvSpPr>
        <p:spPr>
          <a:xfrm>
            <a:off x="0" y="7695290"/>
            <a:ext cx="334857" cy="1563010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-20600" y="3790417"/>
            <a:ext cx="8092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Extract the zip file.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 shall see the following folder.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4">
            <a:alphaModFix/>
          </a:blip>
          <a:srcRect b="25192" l="20574" r="24675" t="6664"/>
          <a:stretch/>
        </p:blipFill>
        <p:spPr>
          <a:xfrm>
            <a:off x="8071900" y="1638750"/>
            <a:ext cx="10011950" cy="700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e7e450642_0_2"/>
          <p:cNvSpPr/>
          <p:nvPr/>
        </p:nvSpPr>
        <p:spPr>
          <a:xfrm>
            <a:off x="529375" y="1638750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17" name="Google Shape;117;g22e7e450642_0_2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18" name="Google Shape;118;g22e7e450642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22e7e450642_0_2"/>
          <p:cNvSpPr txBox="1"/>
          <p:nvPr/>
        </p:nvSpPr>
        <p:spPr>
          <a:xfrm>
            <a:off x="-20600" y="3790417"/>
            <a:ext cx="8092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 to dist/main/main.exe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Execute it.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g22e7e450642_0_2"/>
          <p:cNvPicPr preferRelativeResize="0"/>
          <p:nvPr/>
        </p:nvPicPr>
        <p:blipFill rotWithShape="1">
          <a:blip r:embed="rId4">
            <a:alphaModFix/>
          </a:blip>
          <a:srcRect b="24166" l="20569" r="26085" t="6667"/>
          <a:stretch/>
        </p:blipFill>
        <p:spPr>
          <a:xfrm>
            <a:off x="8328625" y="1531550"/>
            <a:ext cx="9755227" cy="711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e7e450642_0_12"/>
          <p:cNvSpPr/>
          <p:nvPr/>
        </p:nvSpPr>
        <p:spPr>
          <a:xfrm>
            <a:off x="4572000" y="3279475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26" name="Google Shape;126;g22e7e450642_0_12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27" name="Google Shape;127;g22e7e450642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2e7e450642_0_12"/>
          <p:cNvSpPr txBox="1"/>
          <p:nvPr/>
        </p:nvSpPr>
        <p:spPr>
          <a:xfrm>
            <a:off x="4967025" y="7971242"/>
            <a:ext cx="8092500" cy="23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application should startup within a few seconds.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 can see the home screen.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29" name="Google Shape;129;g22e7e450642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4250" y="355725"/>
            <a:ext cx="14582002" cy="820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e7e450642_0_21"/>
          <p:cNvSpPr/>
          <p:nvPr/>
        </p:nvSpPr>
        <p:spPr>
          <a:xfrm>
            <a:off x="4572000" y="3279475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35" name="Google Shape;135;g22e7e450642_0_21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36" name="Google Shape;136;g22e7e450642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22e7e450642_0_21"/>
          <p:cNvSpPr txBox="1"/>
          <p:nvPr/>
        </p:nvSpPr>
        <p:spPr>
          <a:xfrm>
            <a:off x="4671638" y="7944292"/>
            <a:ext cx="8092500" cy="23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analytics provides the facility of visualizing a graph percent chart.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Select a SKU id to load the graph.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38" name="Google Shape;138;g22e7e450642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4250" y="355725"/>
            <a:ext cx="14582002" cy="820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22e7e450642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450" y="0"/>
            <a:ext cx="15140803" cy="851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e7e450642_0_30"/>
          <p:cNvSpPr/>
          <p:nvPr/>
        </p:nvSpPr>
        <p:spPr>
          <a:xfrm>
            <a:off x="4572013" y="3682875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45" name="Google Shape;145;g22e7e450642_0_30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46" name="Google Shape;146;g22e7e450642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22e7e450642_0_30"/>
          <p:cNvSpPr txBox="1"/>
          <p:nvPr/>
        </p:nvSpPr>
        <p:spPr>
          <a:xfrm>
            <a:off x="4771263" y="9825292"/>
            <a:ext cx="809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18288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graphed view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48" name="Google Shape;148;g22e7e450642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9400" y="409125"/>
            <a:ext cx="16186810" cy="910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e7e450642_0_41"/>
          <p:cNvSpPr/>
          <p:nvPr/>
        </p:nvSpPr>
        <p:spPr>
          <a:xfrm>
            <a:off x="4572000" y="3279475"/>
            <a:ext cx="8291765" cy="7007521"/>
          </a:xfrm>
          <a:custGeom>
            <a:rect b="b" l="l" r="r" t="t"/>
            <a:pathLst>
              <a:path extrusionOk="0" h="1937117" w="3114278">
                <a:moveTo>
                  <a:pt x="0" y="0"/>
                </a:moveTo>
                <a:lnTo>
                  <a:pt x="3114278" y="0"/>
                </a:lnTo>
                <a:lnTo>
                  <a:pt x="3114278" y="1937117"/>
                </a:lnTo>
                <a:lnTo>
                  <a:pt x="0" y="1937117"/>
                </a:lnTo>
                <a:close/>
              </a:path>
            </a:pathLst>
          </a:custGeom>
          <a:solidFill>
            <a:srgbClr val="5A3F2B"/>
          </a:solidFill>
          <a:ln>
            <a:noFill/>
          </a:ln>
        </p:spPr>
      </p:sp>
      <p:sp>
        <p:nvSpPr>
          <p:cNvPr id="154" name="Google Shape;154;g22e7e450642_0_41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55" name="Google Shape;155;g22e7e450642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85766">
            <a:off x="10955050" y="4205599"/>
            <a:ext cx="3604083" cy="266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2e7e450642_0_41"/>
          <p:cNvSpPr txBox="1"/>
          <p:nvPr/>
        </p:nvSpPr>
        <p:spPr>
          <a:xfrm>
            <a:off x="4671650" y="7944299"/>
            <a:ext cx="8092500" cy="23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Now you can use the Image Gallery tab to see the: All, Good, Bad images captured.</a:t>
            </a:r>
            <a:endParaRPr sz="29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57" name="Google Shape;157;g22e7e450642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4250" y="355725"/>
            <a:ext cx="14582002" cy="820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22e7e450642_0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450" y="0"/>
            <a:ext cx="15140803" cy="851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2e7e450642_0_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5500" y="-69600"/>
            <a:ext cx="16539874" cy="865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D0CA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e7e450642_0_54"/>
          <p:cNvSpPr/>
          <p:nvPr/>
        </p:nvSpPr>
        <p:spPr>
          <a:xfrm>
            <a:off x="0" y="7695290"/>
            <a:ext cx="334684" cy="1562202"/>
          </a:xfrm>
          <a:custGeom>
            <a:rect b="b" l="l" r="r" t="t"/>
            <a:pathLst>
              <a:path extrusionOk="0" h="2358041" w="505184">
                <a:moveTo>
                  <a:pt x="0" y="0"/>
                </a:moveTo>
                <a:lnTo>
                  <a:pt x="505184" y="0"/>
                </a:lnTo>
                <a:lnTo>
                  <a:pt x="505184" y="2358041"/>
                </a:lnTo>
                <a:lnTo>
                  <a:pt x="0" y="2358041"/>
                </a:lnTo>
                <a:close/>
              </a:path>
            </a:pathLst>
          </a:custGeom>
          <a:solidFill>
            <a:srgbClr val="BE9A6D"/>
          </a:solidFill>
          <a:ln>
            <a:noFill/>
          </a:ln>
        </p:spPr>
      </p:sp>
      <p:pic>
        <p:nvPicPr>
          <p:cNvPr id="165" name="Google Shape;165;g22e7e450642_0_54"/>
          <p:cNvPicPr preferRelativeResize="0"/>
          <p:nvPr/>
        </p:nvPicPr>
        <p:blipFill rotWithShape="1">
          <a:blip r:embed="rId3">
            <a:alphaModFix/>
          </a:blip>
          <a:srcRect b="13726" l="20950" r="21175" t="4076"/>
          <a:stretch/>
        </p:blipFill>
        <p:spPr>
          <a:xfrm>
            <a:off x="0" y="1008500"/>
            <a:ext cx="9043450" cy="70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2e7e450642_0_54"/>
          <p:cNvPicPr preferRelativeResize="0"/>
          <p:nvPr/>
        </p:nvPicPr>
        <p:blipFill rotWithShape="1">
          <a:blip r:embed="rId4">
            <a:alphaModFix/>
          </a:blip>
          <a:srcRect b="13442" l="21011" r="21328" t="4543"/>
          <a:stretch/>
        </p:blipFill>
        <p:spPr>
          <a:xfrm>
            <a:off x="8941078" y="1008500"/>
            <a:ext cx="9346920" cy="708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